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60" r:id="rId4"/>
    <p:sldId id="258" r:id="rId5"/>
    <p:sldId id="259" r:id="rId6"/>
    <p:sldId id="267" r:id="rId7"/>
    <p:sldId id="268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81FA73-A724-4518-972D-1A1471895740}" v="1" dt="2025-02-25T07:45:11.2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sv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707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103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672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41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226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7950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307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521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4993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88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8693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B4945-F8A7-4AF6-809F-3330F0CD4618}" type="datetimeFigureOut">
              <a:rPr lang="en-IN" smtClean="0"/>
              <a:t>08-08-2025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86471-E78F-48F5-9C23-9C119FF8A1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9778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A05EB-2152-8EB3-C679-99079C2FD0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IN" sz="3600" b="1" i="0" dirty="0">
                <a:solidFill>
                  <a:schemeClr val="accent6"/>
                </a:solidFill>
                <a:effectLst/>
              </a:rPr>
            </a:br>
            <a:r>
              <a:rPr lang="en-IN" sz="3600" b="1" i="0" dirty="0">
                <a:solidFill>
                  <a:schemeClr val="accent6"/>
                </a:solidFill>
                <a:effectLst/>
              </a:rPr>
              <a:t>Feature Demo:</a:t>
            </a:r>
            <a:br>
              <a:rPr lang="en-IN" b="1" i="0" dirty="0">
                <a:solidFill>
                  <a:srgbClr val="172B4D"/>
                </a:solidFill>
                <a:effectLst/>
              </a:rPr>
            </a:br>
            <a:r>
              <a:rPr lang="en-IN" b="1" i="0" dirty="0">
                <a:solidFill>
                  <a:srgbClr val="172B4D"/>
                </a:solidFill>
                <a:effectLst/>
              </a:rPr>
              <a:t>Multiple </a:t>
            </a:r>
            <a:r>
              <a:rPr lang="en-IN" sz="5400" b="1" i="0" dirty="0">
                <a:solidFill>
                  <a:srgbClr val="172B4D"/>
                </a:solidFill>
                <a:effectLst/>
              </a:rPr>
              <a:t>Traffic</a:t>
            </a:r>
            <a:r>
              <a:rPr lang="en-IN" b="1" i="0" dirty="0">
                <a:solidFill>
                  <a:srgbClr val="172B4D"/>
                </a:solidFill>
                <a:effectLst/>
              </a:rPr>
              <a:t> Flow Support</a:t>
            </a:r>
            <a:br>
              <a:rPr lang="en-IN" b="1" i="0" dirty="0">
                <a:solidFill>
                  <a:srgbClr val="172B4D"/>
                </a:solidFill>
                <a:effectLst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8292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80E8D3-9D19-C5A8-8C08-127353DF9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8BDF0F9-032D-8AFD-5D9D-F8C8853948B5}"/>
              </a:ext>
            </a:extLst>
          </p:cNvPr>
          <p:cNvSpPr txBox="1"/>
          <p:nvPr/>
        </p:nvSpPr>
        <p:spPr>
          <a:xfrm>
            <a:off x="119743" y="54429"/>
            <a:ext cx="119960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3600" dirty="0">
              <a:solidFill>
                <a:schemeClr val="accent6"/>
              </a:solidFill>
            </a:endParaRPr>
          </a:p>
          <a:p>
            <a:pPr algn="ctr"/>
            <a:r>
              <a:rPr lang="en-IN" sz="3600" b="1" i="0" dirty="0">
                <a:solidFill>
                  <a:srgbClr val="172B4D"/>
                </a:solidFill>
                <a:effectLst/>
              </a:rPr>
              <a:t>http-out flows : </a:t>
            </a:r>
            <a:r>
              <a:rPr lang="en-IN" sz="3600" b="1" dirty="0"/>
              <a:t>New implementation</a:t>
            </a:r>
            <a:endParaRPr lang="en-IN" sz="3600" b="1" dirty="0">
              <a:solidFill>
                <a:schemeClr val="accent6"/>
              </a:solidFill>
            </a:endParaRPr>
          </a:p>
        </p:txBody>
      </p:sp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027D2609-41F5-D1DA-1A6A-C601AFC1EDFA}"/>
              </a:ext>
            </a:extLst>
          </p:cNvPr>
          <p:cNvSpPr/>
          <p:nvPr/>
        </p:nvSpPr>
        <p:spPr>
          <a:xfrm>
            <a:off x="1948542" y="1763485"/>
            <a:ext cx="2982686" cy="4049485"/>
          </a:xfrm>
          <a:prstGeom prst="cloudCallou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tx1"/>
                </a:solidFill>
              </a:rPr>
              <a:t>infoblox</a:t>
            </a:r>
            <a:r>
              <a:rPr lang="en-IN" dirty="0">
                <a:solidFill>
                  <a:schemeClr val="tx1"/>
                </a:solidFill>
              </a:rPr>
              <a:t> cloud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C580BD-4F21-77C5-7B93-8F7C0A9872D0}"/>
              </a:ext>
            </a:extLst>
          </p:cNvPr>
          <p:cNvSpPr/>
          <p:nvPr/>
        </p:nvSpPr>
        <p:spPr>
          <a:xfrm>
            <a:off x="5856513" y="1436914"/>
            <a:ext cx="3548743" cy="513805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95112D-AD33-C0CD-E7CA-D711763E877B}"/>
              </a:ext>
            </a:extLst>
          </p:cNvPr>
          <p:cNvSpPr/>
          <p:nvPr/>
        </p:nvSpPr>
        <p:spPr>
          <a:xfrm>
            <a:off x="10156371" y="1763485"/>
            <a:ext cx="1328058" cy="11423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b="1" dirty="0">
                <a:solidFill>
                  <a:schemeClr val="tx1"/>
                </a:solidFill>
              </a:rPr>
              <a:t>http-destination-server1</a:t>
            </a:r>
          </a:p>
        </p:txBody>
      </p:sp>
      <p:pic>
        <p:nvPicPr>
          <p:cNvPr id="6" name="Graphic 5" descr="Bald woman head">
            <a:extLst>
              <a:ext uri="{FF2B5EF4-FFF2-40B4-BE49-F238E27FC236}">
                <a16:creationId xmlns:a16="http://schemas.microsoft.com/office/drawing/2014/main" id="{AB9C53AA-AF95-14CC-2058-0E9E266F6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5686" y="2905805"/>
            <a:ext cx="707571" cy="991281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6FEC23A-21D3-FDCF-4E7C-E22E380F510B}"/>
              </a:ext>
            </a:extLst>
          </p:cNvPr>
          <p:cNvSpPr/>
          <p:nvPr/>
        </p:nvSpPr>
        <p:spPr>
          <a:xfrm>
            <a:off x="5856514" y="2639445"/>
            <a:ext cx="990600" cy="76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b="1" dirty="0" err="1">
                <a:solidFill>
                  <a:schemeClr val="tx1"/>
                </a:solidFill>
              </a:rPr>
              <a:t>Grpc</a:t>
            </a:r>
            <a:r>
              <a:rPr lang="en-IN" sz="1000" b="1" dirty="0">
                <a:solidFill>
                  <a:schemeClr val="tx1"/>
                </a:solidFill>
              </a:rPr>
              <a:t>-in</a:t>
            </a:r>
            <a:br>
              <a:rPr lang="en-IN" sz="1000" b="1" dirty="0">
                <a:solidFill>
                  <a:schemeClr val="tx1"/>
                </a:solidFill>
              </a:rPr>
            </a:br>
            <a:r>
              <a:rPr lang="en-IN" sz="1000" b="1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55D1A0A-9CA9-4637-0854-B8DF9DF135EC}"/>
              </a:ext>
            </a:extLst>
          </p:cNvPr>
          <p:cNvSpPr/>
          <p:nvPr/>
        </p:nvSpPr>
        <p:spPr>
          <a:xfrm>
            <a:off x="7772400" y="4587987"/>
            <a:ext cx="990600" cy="762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900" b="1" dirty="0">
                <a:solidFill>
                  <a:schemeClr val="tx1"/>
                </a:solidFill>
              </a:rPr>
              <a:t>http-out service</a:t>
            </a:r>
          </a:p>
          <a:p>
            <a:pPr algn="ctr"/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C36F84-3FC2-F0B6-4BD9-5D770C34AC9C}"/>
              </a:ext>
            </a:extLst>
          </p:cNvPr>
          <p:cNvSpPr/>
          <p:nvPr/>
        </p:nvSpPr>
        <p:spPr>
          <a:xfrm>
            <a:off x="10308771" y="4484912"/>
            <a:ext cx="1328058" cy="1142320"/>
          </a:xfrm>
          <a:prstGeom prst="rect">
            <a:avLst/>
          </a:prstGeom>
          <a:solidFill>
            <a:schemeClr val="accent6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b="1" dirty="0">
                <a:solidFill>
                  <a:schemeClr val="tx1"/>
                </a:solidFill>
              </a:rPr>
              <a:t>http-destination-server 2</a:t>
            </a:r>
          </a:p>
          <a:p>
            <a:pPr algn="ctr"/>
            <a:endParaRPr lang="en-IN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9744583-DE1F-1970-D73C-A321DE1F81C6}"/>
              </a:ext>
            </a:extLst>
          </p:cNvPr>
          <p:cNvCxnSpPr>
            <a:cxnSpLocks/>
          </p:cNvCxnSpPr>
          <p:nvPr/>
        </p:nvCxnSpPr>
        <p:spPr>
          <a:xfrm flipV="1">
            <a:off x="1023255" y="3429000"/>
            <a:ext cx="1055916" cy="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09984D-0099-238B-1322-5F354A773601}"/>
              </a:ext>
            </a:extLst>
          </p:cNvPr>
          <p:cNvCxnSpPr/>
          <p:nvPr/>
        </p:nvCxnSpPr>
        <p:spPr>
          <a:xfrm flipV="1">
            <a:off x="4865913" y="3091541"/>
            <a:ext cx="990600" cy="97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8DB0285-F695-5A04-C8BC-1B452966F5D7}"/>
              </a:ext>
            </a:extLst>
          </p:cNvPr>
          <p:cNvCxnSpPr>
            <a:cxnSpLocks/>
          </p:cNvCxnSpPr>
          <p:nvPr/>
        </p:nvCxnSpPr>
        <p:spPr>
          <a:xfrm flipV="1">
            <a:off x="8730342" y="2519703"/>
            <a:ext cx="1447800" cy="2253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A75AA8-BD3D-6945-6D6A-3182EA97E046}"/>
              </a:ext>
            </a:extLst>
          </p:cNvPr>
          <p:cNvCxnSpPr>
            <a:cxnSpLocks/>
          </p:cNvCxnSpPr>
          <p:nvPr/>
        </p:nvCxnSpPr>
        <p:spPr>
          <a:xfrm>
            <a:off x="6868885" y="3173184"/>
            <a:ext cx="1121229" cy="1447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787EA0F-94CA-6005-F54B-3A766D41A2E2}"/>
              </a:ext>
            </a:extLst>
          </p:cNvPr>
          <p:cNvSpPr txBox="1"/>
          <p:nvPr/>
        </p:nvSpPr>
        <p:spPr>
          <a:xfrm>
            <a:off x="239485" y="2666999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user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90224D3-5B48-FFD5-09B0-7570E9E58130}"/>
              </a:ext>
            </a:extLst>
          </p:cNvPr>
          <p:cNvSpPr txBox="1"/>
          <p:nvPr/>
        </p:nvSpPr>
        <p:spPr>
          <a:xfrm>
            <a:off x="1023257" y="3265713"/>
            <a:ext cx="837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Create</a:t>
            </a:r>
          </a:p>
          <a:p>
            <a:r>
              <a:rPr lang="en-IN" sz="1200" b="1" dirty="0"/>
              <a:t>Flow 1&amp;2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F25CB9-1659-1635-96A8-1174D13CC555}"/>
              </a:ext>
            </a:extLst>
          </p:cNvPr>
          <p:cNvSpPr txBox="1"/>
          <p:nvPr/>
        </p:nvSpPr>
        <p:spPr>
          <a:xfrm>
            <a:off x="4865911" y="2906484"/>
            <a:ext cx="923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 &amp; 2</a:t>
            </a:r>
          </a:p>
          <a:p>
            <a:r>
              <a:rPr lang="en-IN" sz="1200" b="1" dirty="0"/>
              <a:t>config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2B4E4B5-EBDD-5CBC-FFCF-918E711AFD41}"/>
              </a:ext>
            </a:extLst>
          </p:cNvPr>
          <p:cNvSpPr txBox="1"/>
          <p:nvPr/>
        </p:nvSpPr>
        <p:spPr>
          <a:xfrm>
            <a:off x="7173681" y="3624942"/>
            <a:ext cx="837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1&amp;2</a:t>
            </a:r>
          </a:p>
          <a:p>
            <a:r>
              <a:rPr lang="en-IN" sz="1200" b="1" dirty="0"/>
              <a:t>data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9CC56FB-37A4-47EA-6E16-AD13108EE521}"/>
              </a:ext>
            </a:extLst>
          </p:cNvPr>
          <p:cNvSpPr txBox="1"/>
          <p:nvPr/>
        </p:nvSpPr>
        <p:spPr>
          <a:xfrm>
            <a:off x="9176651" y="3668485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</a:t>
            </a:r>
          </a:p>
          <a:p>
            <a:r>
              <a:rPr lang="en-IN" sz="1200" b="1" dirty="0"/>
              <a:t>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B5C69D7-A2DE-1BFF-51EC-04D8ADAF2B39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8763000" y="4974771"/>
            <a:ext cx="1545771" cy="8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4234FFB-F6BB-79D4-23F8-68A423712957}"/>
              </a:ext>
            </a:extLst>
          </p:cNvPr>
          <p:cNvSpPr txBox="1"/>
          <p:nvPr/>
        </p:nvSpPr>
        <p:spPr>
          <a:xfrm>
            <a:off x="9329051" y="4746171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2</a:t>
            </a:r>
          </a:p>
          <a:p>
            <a:r>
              <a:rPr lang="en-IN" sz="1200" b="1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71117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4B127-3AAC-7B2C-4794-057C8856B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DDBB0-440C-18A2-41F4-671E045261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2700" b="1" i="0" dirty="0">
                <a:solidFill>
                  <a:srgbClr val="172B4D"/>
                </a:solidFill>
                <a:effectLst/>
              </a:rPr>
              <a:t>Multiple Traffic Flow Support: http-out flows DEMO</a:t>
            </a:r>
            <a:br>
              <a:rPr lang="en-IN" b="1" i="0" dirty="0">
                <a:solidFill>
                  <a:srgbClr val="172B4D"/>
                </a:solidFill>
                <a:effectLst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3526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0A52C-9DAB-9D63-5F95-D78DD950D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ttp-out-Meeting-Recording">
            <a:hlinkClick r:id="" action="ppaction://media"/>
            <a:extLst>
              <a:ext uri="{FF2B5EF4-FFF2-40B4-BE49-F238E27FC236}">
                <a16:creationId xmlns:a16="http://schemas.microsoft.com/office/drawing/2014/main" id="{5F64D224-C0C8-C701-EAC5-904C5FA4C7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128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EE286-0CFC-BEAD-9E5E-4F5E5EBD7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AA113-2FAB-DF75-EA0E-71C47296A4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 i="0" dirty="0">
                <a:solidFill>
                  <a:srgbClr val="172B4D"/>
                </a:solidFill>
                <a:effectLst/>
              </a:rPr>
              <a:t>Thank you!!</a:t>
            </a:r>
            <a:br>
              <a:rPr lang="en-IN" b="1" i="0" dirty="0">
                <a:solidFill>
                  <a:srgbClr val="172B4D"/>
                </a:solidFill>
                <a:effectLst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3516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1ED2F-6D21-9114-0070-A5224D8DF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F027DA6-DF2A-453E-7C12-EBBDE02B7563}"/>
              </a:ext>
            </a:extLst>
          </p:cNvPr>
          <p:cNvSpPr txBox="1"/>
          <p:nvPr/>
        </p:nvSpPr>
        <p:spPr>
          <a:xfrm>
            <a:off x="119743" y="54429"/>
            <a:ext cx="119960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3600" dirty="0">
              <a:solidFill>
                <a:schemeClr val="accent6"/>
              </a:solidFill>
            </a:endParaRPr>
          </a:p>
          <a:p>
            <a:pPr algn="ctr"/>
            <a:r>
              <a:rPr lang="en-IN" sz="3600" b="1" dirty="0">
                <a:solidFill>
                  <a:schemeClr val="accent6"/>
                </a:solidFill>
              </a:rPr>
              <a:t>Feature Objectives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26DB1D-F77A-0811-4B36-3A97DBFA2AC6}"/>
              </a:ext>
            </a:extLst>
          </p:cNvPr>
          <p:cNvSpPr txBox="1"/>
          <p:nvPr/>
        </p:nvSpPr>
        <p:spPr>
          <a:xfrm>
            <a:off x="729343" y="1360714"/>
            <a:ext cx="1138645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2400" dirty="0"/>
              <a:t>Currently CDC doesn't support multiple traffic flows to the same destination type on the same On Prem Host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2400" dirty="0"/>
              <a:t>It is required by some customers to send traffic to multiple destinations of the same type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2400" b="1" dirty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2400" b="1" dirty="0"/>
              <a:t>This feature implements support for creating multiple flows of same type (syslog and http-out) on the same </a:t>
            </a:r>
            <a:r>
              <a:rPr lang="en-US" sz="2400" b="1" dirty="0" err="1"/>
              <a:t>onprem</a:t>
            </a:r>
            <a:r>
              <a:rPr lang="en-US" sz="2400" b="1" dirty="0"/>
              <a:t> host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IN" sz="36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266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373E6-BC2B-A4B8-6727-081AD9500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4FF3A-9C42-6522-A38A-4D184C3EB4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2700" b="1" i="0" dirty="0">
                <a:solidFill>
                  <a:srgbClr val="172B4D"/>
                </a:solidFill>
                <a:effectLst/>
              </a:rPr>
              <a:t>Multiple Traffic Flow Support: syslog-out flows</a:t>
            </a:r>
            <a:br>
              <a:rPr lang="en-IN" b="1" i="0" dirty="0">
                <a:solidFill>
                  <a:srgbClr val="172B4D"/>
                </a:solidFill>
                <a:effectLst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8399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E7E648-F857-6349-C8BA-A62AD0F5D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32788DB-232A-770B-1DFD-B9A997E75D21}"/>
              </a:ext>
            </a:extLst>
          </p:cNvPr>
          <p:cNvSpPr txBox="1"/>
          <p:nvPr/>
        </p:nvSpPr>
        <p:spPr>
          <a:xfrm>
            <a:off x="119743" y="54429"/>
            <a:ext cx="119960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3600" dirty="0">
              <a:solidFill>
                <a:schemeClr val="accent6"/>
              </a:solidFill>
            </a:endParaRPr>
          </a:p>
          <a:p>
            <a:pPr algn="ctr"/>
            <a:r>
              <a:rPr lang="en-IN" sz="3600" b="1" i="0" dirty="0">
                <a:solidFill>
                  <a:srgbClr val="172B4D"/>
                </a:solidFill>
                <a:effectLst/>
              </a:rPr>
              <a:t>syslog-out flows : </a:t>
            </a:r>
            <a:r>
              <a:rPr lang="en-IN" sz="3600" b="1" dirty="0"/>
              <a:t>Existing implementation</a:t>
            </a:r>
          </a:p>
        </p:txBody>
      </p:sp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E7E1C92A-F965-C098-3AA5-8ECF60D6CBA9}"/>
              </a:ext>
            </a:extLst>
          </p:cNvPr>
          <p:cNvSpPr/>
          <p:nvPr/>
        </p:nvSpPr>
        <p:spPr>
          <a:xfrm>
            <a:off x="1948542" y="1763485"/>
            <a:ext cx="2982686" cy="4049485"/>
          </a:xfrm>
          <a:prstGeom prst="cloudCallou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tx1"/>
                </a:solidFill>
              </a:rPr>
              <a:t>infoblox</a:t>
            </a:r>
            <a:r>
              <a:rPr lang="en-IN" dirty="0">
                <a:solidFill>
                  <a:schemeClr val="tx1"/>
                </a:solidFill>
              </a:rPr>
              <a:t> cloud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0F8084-D45B-5A37-BD9B-70FCAA405C1F}"/>
              </a:ext>
            </a:extLst>
          </p:cNvPr>
          <p:cNvSpPr/>
          <p:nvPr/>
        </p:nvSpPr>
        <p:spPr>
          <a:xfrm>
            <a:off x="5856513" y="1436914"/>
            <a:ext cx="3548743" cy="513805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FAF1BF-81E9-4810-FA23-51E744BD5FE5}"/>
              </a:ext>
            </a:extLst>
          </p:cNvPr>
          <p:cNvSpPr/>
          <p:nvPr/>
        </p:nvSpPr>
        <p:spPr>
          <a:xfrm>
            <a:off x="10156371" y="1763485"/>
            <a:ext cx="1328058" cy="11423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b="1" dirty="0">
                <a:solidFill>
                  <a:schemeClr val="tx1"/>
                </a:solidFill>
              </a:rPr>
              <a:t>Syslog-destination-server1</a:t>
            </a:r>
          </a:p>
        </p:txBody>
      </p:sp>
      <p:pic>
        <p:nvPicPr>
          <p:cNvPr id="6" name="Graphic 5" descr="Bald woman head">
            <a:extLst>
              <a:ext uri="{FF2B5EF4-FFF2-40B4-BE49-F238E27FC236}">
                <a16:creationId xmlns:a16="http://schemas.microsoft.com/office/drawing/2014/main" id="{78DE521E-B528-A448-01FC-8610A8184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5686" y="2905805"/>
            <a:ext cx="707571" cy="991281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FFC7BF8-8829-4FD8-B749-755B13CB3811}"/>
              </a:ext>
            </a:extLst>
          </p:cNvPr>
          <p:cNvSpPr/>
          <p:nvPr/>
        </p:nvSpPr>
        <p:spPr>
          <a:xfrm>
            <a:off x="5856514" y="2639445"/>
            <a:ext cx="990600" cy="76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b="1" dirty="0" err="1">
                <a:solidFill>
                  <a:schemeClr val="tx1"/>
                </a:solidFill>
              </a:rPr>
              <a:t>Grpc</a:t>
            </a:r>
            <a:r>
              <a:rPr lang="en-IN" sz="1000" b="1" dirty="0">
                <a:solidFill>
                  <a:schemeClr val="tx1"/>
                </a:solidFill>
              </a:rPr>
              <a:t>-in</a:t>
            </a:r>
            <a:br>
              <a:rPr lang="en-IN" sz="1000" b="1" dirty="0">
                <a:solidFill>
                  <a:schemeClr val="tx1"/>
                </a:solidFill>
              </a:rPr>
            </a:br>
            <a:r>
              <a:rPr lang="en-IN" sz="1000" b="1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F57B290-3A1E-4C71-BDE9-33189019AF80}"/>
              </a:ext>
            </a:extLst>
          </p:cNvPr>
          <p:cNvSpPr/>
          <p:nvPr/>
        </p:nvSpPr>
        <p:spPr>
          <a:xfrm>
            <a:off x="7772400" y="4587987"/>
            <a:ext cx="990600" cy="76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900" b="1" dirty="0">
                <a:solidFill>
                  <a:schemeClr val="tx1"/>
                </a:solidFill>
              </a:rPr>
              <a:t>Syslog-out service</a:t>
            </a:r>
          </a:p>
          <a:p>
            <a:pPr algn="ctr"/>
            <a:endParaRPr lang="en-IN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C44EA5E-1D91-B83E-DCDE-3AA66871F8F5}"/>
              </a:ext>
            </a:extLst>
          </p:cNvPr>
          <p:cNvCxnSpPr>
            <a:cxnSpLocks/>
          </p:cNvCxnSpPr>
          <p:nvPr/>
        </p:nvCxnSpPr>
        <p:spPr>
          <a:xfrm flipV="1">
            <a:off x="1023255" y="3429000"/>
            <a:ext cx="1055916" cy="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6742E0F-F801-9521-EF0F-EA6817A54A00}"/>
              </a:ext>
            </a:extLst>
          </p:cNvPr>
          <p:cNvCxnSpPr/>
          <p:nvPr/>
        </p:nvCxnSpPr>
        <p:spPr>
          <a:xfrm flipV="1">
            <a:off x="4865913" y="3091541"/>
            <a:ext cx="990600" cy="97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86225FC-9D59-99C7-24F3-A865F78C00B8}"/>
              </a:ext>
            </a:extLst>
          </p:cNvPr>
          <p:cNvCxnSpPr>
            <a:cxnSpLocks/>
          </p:cNvCxnSpPr>
          <p:nvPr/>
        </p:nvCxnSpPr>
        <p:spPr>
          <a:xfrm flipV="1">
            <a:off x="8730342" y="2519703"/>
            <a:ext cx="1447800" cy="2253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0C51AE-E9A0-3EEA-36EA-C5E4B193B3E9}"/>
              </a:ext>
            </a:extLst>
          </p:cNvPr>
          <p:cNvCxnSpPr>
            <a:cxnSpLocks/>
          </p:cNvCxnSpPr>
          <p:nvPr/>
        </p:nvCxnSpPr>
        <p:spPr>
          <a:xfrm>
            <a:off x="6868885" y="3173184"/>
            <a:ext cx="1121229" cy="1447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C253F37-D356-825B-A235-6146692A84C5}"/>
              </a:ext>
            </a:extLst>
          </p:cNvPr>
          <p:cNvSpPr txBox="1"/>
          <p:nvPr/>
        </p:nvSpPr>
        <p:spPr>
          <a:xfrm>
            <a:off x="239485" y="2666999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user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7B4C81D-E967-149F-EA90-0B61FBB94F94}"/>
              </a:ext>
            </a:extLst>
          </p:cNvPr>
          <p:cNvSpPr txBox="1"/>
          <p:nvPr/>
        </p:nvSpPr>
        <p:spPr>
          <a:xfrm>
            <a:off x="1164771" y="3211283"/>
            <a:ext cx="697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Create</a:t>
            </a:r>
          </a:p>
          <a:p>
            <a:r>
              <a:rPr lang="en-IN" sz="1200" b="1" dirty="0"/>
              <a:t>Flow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93DDC9-BB89-FC5E-7B32-E74861E6252C}"/>
              </a:ext>
            </a:extLst>
          </p:cNvPr>
          <p:cNvSpPr txBox="1"/>
          <p:nvPr/>
        </p:nvSpPr>
        <p:spPr>
          <a:xfrm>
            <a:off x="4865911" y="2906484"/>
            <a:ext cx="65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</a:t>
            </a:r>
          </a:p>
          <a:p>
            <a:r>
              <a:rPr lang="en-IN" sz="1200" b="1" dirty="0"/>
              <a:t>config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DA39493-E917-119A-580F-B5FFB3F90E6F}"/>
              </a:ext>
            </a:extLst>
          </p:cNvPr>
          <p:cNvSpPr txBox="1"/>
          <p:nvPr/>
        </p:nvSpPr>
        <p:spPr>
          <a:xfrm>
            <a:off x="7173681" y="3624942"/>
            <a:ext cx="65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</a:t>
            </a:r>
          </a:p>
          <a:p>
            <a:r>
              <a:rPr lang="en-IN" sz="1200" b="1" dirty="0"/>
              <a:t>data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B786A48-4FF2-91FD-7D54-38E76925A292}"/>
              </a:ext>
            </a:extLst>
          </p:cNvPr>
          <p:cNvSpPr txBox="1"/>
          <p:nvPr/>
        </p:nvSpPr>
        <p:spPr>
          <a:xfrm>
            <a:off x="9176651" y="3668485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</a:t>
            </a:r>
          </a:p>
          <a:p>
            <a:r>
              <a:rPr lang="en-IN" sz="1200" b="1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58668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1A45B3-B807-5702-8AB8-34A9D3F35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9D01569-DE28-8602-E508-6E58697BA026}"/>
              </a:ext>
            </a:extLst>
          </p:cNvPr>
          <p:cNvSpPr txBox="1"/>
          <p:nvPr/>
        </p:nvSpPr>
        <p:spPr>
          <a:xfrm>
            <a:off x="119743" y="54429"/>
            <a:ext cx="119960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3600" dirty="0">
              <a:solidFill>
                <a:schemeClr val="accent6"/>
              </a:solidFill>
            </a:endParaRPr>
          </a:p>
          <a:p>
            <a:pPr algn="ctr"/>
            <a:r>
              <a:rPr lang="en-IN" sz="3600" b="1" i="0" dirty="0">
                <a:solidFill>
                  <a:srgbClr val="172B4D"/>
                </a:solidFill>
                <a:effectLst/>
              </a:rPr>
              <a:t>syslog-out flows : </a:t>
            </a:r>
            <a:r>
              <a:rPr lang="en-IN" sz="3600" b="1" dirty="0"/>
              <a:t>New implementation</a:t>
            </a:r>
            <a:endParaRPr lang="en-IN" sz="3600" b="1" dirty="0">
              <a:solidFill>
                <a:schemeClr val="accent6"/>
              </a:solidFill>
            </a:endParaRPr>
          </a:p>
        </p:txBody>
      </p:sp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96F9438B-9216-9106-DD38-3D0E8D6BB2B7}"/>
              </a:ext>
            </a:extLst>
          </p:cNvPr>
          <p:cNvSpPr/>
          <p:nvPr/>
        </p:nvSpPr>
        <p:spPr>
          <a:xfrm>
            <a:off x="1948542" y="1763485"/>
            <a:ext cx="2982686" cy="4049485"/>
          </a:xfrm>
          <a:prstGeom prst="cloudCallou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tx1"/>
                </a:solidFill>
              </a:rPr>
              <a:t>infoblox</a:t>
            </a:r>
            <a:r>
              <a:rPr lang="en-IN" dirty="0">
                <a:solidFill>
                  <a:schemeClr val="tx1"/>
                </a:solidFill>
              </a:rPr>
              <a:t> cloud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3861CB-3E6D-42C5-F57D-2D31AC1413ED}"/>
              </a:ext>
            </a:extLst>
          </p:cNvPr>
          <p:cNvSpPr/>
          <p:nvPr/>
        </p:nvSpPr>
        <p:spPr>
          <a:xfrm>
            <a:off x="5856513" y="1436914"/>
            <a:ext cx="3548743" cy="513805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A32D93-1C96-ABF0-B0E0-85A52E66D715}"/>
              </a:ext>
            </a:extLst>
          </p:cNvPr>
          <p:cNvSpPr/>
          <p:nvPr/>
        </p:nvSpPr>
        <p:spPr>
          <a:xfrm>
            <a:off x="10156371" y="1763485"/>
            <a:ext cx="1328058" cy="1142320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b="1" dirty="0">
                <a:solidFill>
                  <a:schemeClr val="tx1"/>
                </a:solidFill>
              </a:rPr>
              <a:t>Syslog-destination-server 1</a:t>
            </a:r>
          </a:p>
        </p:txBody>
      </p:sp>
      <p:pic>
        <p:nvPicPr>
          <p:cNvPr id="6" name="Graphic 5" descr="Bald woman head">
            <a:extLst>
              <a:ext uri="{FF2B5EF4-FFF2-40B4-BE49-F238E27FC236}">
                <a16:creationId xmlns:a16="http://schemas.microsoft.com/office/drawing/2014/main" id="{BC567AF3-9CAE-C5B1-BD13-B43E3E9A4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5686" y="2905805"/>
            <a:ext cx="707571" cy="991281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FC013DE-BC64-F726-F49E-CEBE6E2DE5DB}"/>
              </a:ext>
            </a:extLst>
          </p:cNvPr>
          <p:cNvSpPr/>
          <p:nvPr/>
        </p:nvSpPr>
        <p:spPr>
          <a:xfrm>
            <a:off x="5856514" y="2639445"/>
            <a:ext cx="990600" cy="76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b="1" dirty="0" err="1">
                <a:solidFill>
                  <a:schemeClr val="tx1"/>
                </a:solidFill>
              </a:rPr>
              <a:t>Grpc</a:t>
            </a:r>
            <a:r>
              <a:rPr lang="en-IN" sz="1000" b="1" dirty="0">
                <a:solidFill>
                  <a:schemeClr val="tx1"/>
                </a:solidFill>
              </a:rPr>
              <a:t>-in</a:t>
            </a:r>
          </a:p>
          <a:p>
            <a:pPr algn="ctr"/>
            <a:r>
              <a:rPr lang="en-IN" sz="1000" b="1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066D9DE-4864-5CFE-FD5C-6BBA7950E0D4}"/>
              </a:ext>
            </a:extLst>
          </p:cNvPr>
          <p:cNvSpPr/>
          <p:nvPr/>
        </p:nvSpPr>
        <p:spPr>
          <a:xfrm>
            <a:off x="7772400" y="4587987"/>
            <a:ext cx="990600" cy="76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900" b="1" dirty="0">
                <a:solidFill>
                  <a:schemeClr val="tx1"/>
                </a:solidFill>
              </a:rPr>
              <a:t>Syslog-out service</a:t>
            </a:r>
          </a:p>
          <a:p>
            <a:pPr algn="ctr"/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AD924F-B58D-9F48-94D6-D8579AD22695}"/>
              </a:ext>
            </a:extLst>
          </p:cNvPr>
          <p:cNvSpPr/>
          <p:nvPr/>
        </p:nvSpPr>
        <p:spPr>
          <a:xfrm>
            <a:off x="10308771" y="4484912"/>
            <a:ext cx="1328058" cy="1142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>
                <a:solidFill>
                  <a:schemeClr val="tx1"/>
                </a:solidFill>
              </a:rPr>
              <a:t>S</a:t>
            </a:r>
            <a:r>
              <a:rPr lang="en-IN" sz="1100" b="1" dirty="0">
                <a:solidFill>
                  <a:schemeClr val="tx1"/>
                </a:solidFill>
              </a:rPr>
              <a:t>yslog-destination-server 2</a:t>
            </a:r>
          </a:p>
          <a:p>
            <a:pPr algn="ctr"/>
            <a:endParaRPr lang="en-IN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0211668-2159-F647-341F-DB7306273151}"/>
              </a:ext>
            </a:extLst>
          </p:cNvPr>
          <p:cNvCxnSpPr>
            <a:cxnSpLocks/>
          </p:cNvCxnSpPr>
          <p:nvPr/>
        </p:nvCxnSpPr>
        <p:spPr>
          <a:xfrm flipV="1">
            <a:off x="1023255" y="3429000"/>
            <a:ext cx="1055916" cy="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A712974-F1F3-A609-5B9F-84DE0FA0F612}"/>
              </a:ext>
            </a:extLst>
          </p:cNvPr>
          <p:cNvCxnSpPr/>
          <p:nvPr/>
        </p:nvCxnSpPr>
        <p:spPr>
          <a:xfrm flipV="1">
            <a:off x="4865913" y="3091541"/>
            <a:ext cx="990600" cy="97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87695F2-EE76-C32B-2E2D-71572D7E08E9}"/>
              </a:ext>
            </a:extLst>
          </p:cNvPr>
          <p:cNvCxnSpPr>
            <a:cxnSpLocks/>
          </p:cNvCxnSpPr>
          <p:nvPr/>
        </p:nvCxnSpPr>
        <p:spPr>
          <a:xfrm flipV="1">
            <a:off x="8730342" y="2519703"/>
            <a:ext cx="1447800" cy="2253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9EACB9E-80DE-CF44-932F-4342D97022E2}"/>
              </a:ext>
            </a:extLst>
          </p:cNvPr>
          <p:cNvCxnSpPr>
            <a:cxnSpLocks/>
          </p:cNvCxnSpPr>
          <p:nvPr/>
        </p:nvCxnSpPr>
        <p:spPr>
          <a:xfrm>
            <a:off x="6868885" y="3173184"/>
            <a:ext cx="1121229" cy="1447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0332148-6EE9-E141-2F89-F54696324C8E}"/>
              </a:ext>
            </a:extLst>
          </p:cNvPr>
          <p:cNvSpPr txBox="1"/>
          <p:nvPr/>
        </p:nvSpPr>
        <p:spPr>
          <a:xfrm>
            <a:off x="239485" y="2666999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user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8C1441-4FD6-3083-1409-779B42018C81}"/>
              </a:ext>
            </a:extLst>
          </p:cNvPr>
          <p:cNvSpPr txBox="1"/>
          <p:nvPr/>
        </p:nvSpPr>
        <p:spPr>
          <a:xfrm>
            <a:off x="1023257" y="3265713"/>
            <a:ext cx="837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Create</a:t>
            </a:r>
          </a:p>
          <a:p>
            <a:r>
              <a:rPr lang="en-IN" sz="1200" b="1" dirty="0"/>
              <a:t>Flow 1&amp;2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DAFA46-F880-02C9-6EAA-AD88019635D9}"/>
              </a:ext>
            </a:extLst>
          </p:cNvPr>
          <p:cNvSpPr txBox="1"/>
          <p:nvPr/>
        </p:nvSpPr>
        <p:spPr>
          <a:xfrm>
            <a:off x="4865911" y="2906484"/>
            <a:ext cx="923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 &amp; 2</a:t>
            </a:r>
          </a:p>
          <a:p>
            <a:r>
              <a:rPr lang="en-IN" sz="1200" b="1" dirty="0"/>
              <a:t>config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EF1638-9997-7B24-04C2-D7E6EC9F701A}"/>
              </a:ext>
            </a:extLst>
          </p:cNvPr>
          <p:cNvSpPr txBox="1"/>
          <p:nvPr/>
        </p:nvSpPr>
        <p:spPr>
          <a:xfrm>
            <a:off x="7173681" y="3624942"/>
            <a:ext cx="837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1&amp;2</a:t>
            </a:r>
          </a:p>
          <a:p>
            <a:r>
              <a:rPr lang="en-IN" sz="1200" b="1" dirty="0"/>
              <a:t>data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1683D1-BE06-AB14-A82B-A163A0353F47}"/>
              </a:ext>
            </a:extLst>
          </p:cNvPr>
          <p:cNvSpPr txBox="1"/>
          <p:nvPr/>
        </p:nvSpPr>
        <p:spPr>
          <a:xfrm>
            <a:off x="9176651" y="3668485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</a:t>
            </a:r>
          </a:p>
          <a:p>
            <a:r>
              <a:rPr lang="en-IN" sz="1200" b="1" dirty="0"/>
              <a:t>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A476840-8BB1-1C80-FC7A-F31275750BC0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8763000" y="4974771"/>
            <a:ext cx="1545771" cy="8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A980C72-91A4-D7AC-3F25-0B24C51A360F}"/>
              </a:ext>
            </a:extLst>
          </p:cNvPr>
          <p:cNvSpPr txBox="1"/>
          <p:nvPr/>
        </p:nvSpPr>
        <p:spPr>
          <a:xfrm>
            <a:off x="9329051" y="4746171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2</a:t>
            </a:r>
          </a:p>
          <a:p>
            <a:r>
              <a:rPr lang="en-IN" sz="1200" b="1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686364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A2FF3-6F36-5866-4418-1BAB44CC5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4ADD8-6A51-2A00-71F0-3119C66A94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2700" b="1" i="0" dirty="0">
                <a:solidFill>
                  <a:srgbClr val="172B4D"/>
                </a:solidFill>
                <a:effectLst/>
              </a:rPr>
              <a:t>Multiple Traffic Flow Support: syslog-out flows DEMO</a:t>
            </a:r>
            <a:br>
              <a:rPr lang="en-IN" b="1" i="0" dirty="0">
                <a:solidFill>
                  <a:srgbClr val="172B4D"/>
                </a:solidFill>
                <a:effectLst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538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349F9-F667-B5F8-C481-861C5CDCF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F7A472-E1C8-E588-C53D-4936CB94F5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syslog-destination-types-20250224_193951-Meeting Recording">
            <a:hlinkClick r:id="" action="ppaction://media"/>
            <a:extLst>
              <a:ext uri="{FF2B5EF4-FFF2-40B4-BE49-F238E27FC236}">
                <a16:creationId xmlns:a16="http://schemas.microsoft.com/office/drawing/2014/main" id="{1B49070B-809F-16E6-D106-692D0FF06D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88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079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5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89C56-21A2-48DE-9949-E71BF7A9C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237E-B122-065B-D590-76284FFC02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2700" b="1" i="0" dirty="0">
                <a:solidFill>
                  <a:srgbClr val="172B4D"/>
                </a:solidFill>
                <a:effectLst/>
              </a:rPr>
              <a:t>Multiple Traffic Flow Support: http-out flows</a:t>
            </a:r>
            <a:br>
              <a:rPr lang="en-IN" b="1" i="0" dirty="0">
                <a:solidFill>
                  <a:srgbClr val="172B4D"/>
                </a:solidFill>
                <a:effectLst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5879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99E5B-9C4F-22B8-E82A-94C352BEA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1F5F7ED-5F9B-40CD-505B-0A4E2E72D951}"/>
              </a:ext>
            </a:extLst>
          </p:cNvPr>
          <p:cNvSpPr txBox="1"/>
          <p:nvPr/>
        </p:nvSpPr>
        <p:spPr>
          <a:xfrm>
            <a:off x="119743" y="54429"/>
            <a:ext cx="119960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3600" dirty="0">
              <a:solidFill>
                <a:schemeClr val="accent6"/>
              </a:solidFill>
            </a:endParaRPr>
          </a:p>
          <a:p>
            <a:pPr algn="ctr"/>
            <a:r>
              <a:rPr lang="en-IN" sz="3600" b="1" i="0" dirty="0">
                <a:solidFill>
                  <a:srgbClr val="172B4D"/>
                </a:solidFill>
                <a:effectLst/>
              </a:rPr>
              <a:t>http-out flows : </a:t>
            </a:r>
            <a:r>
              <a:rPr lang="en-IN" sz="3600" b="1" dirty="0"/>
              <a:t>Existing implementation</a:t>
            </a:r>
          </a:p>
        </p:txBody>
      </p:sp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E8AC73D6-2A96-23BA-7940-E0F4F19E4F4A}"/>
              </a:ext>
            </a:extLst>
          </p:cNvPr>
          <p:cNvSpPr/>
          <p:nvPr/>
        </p:nvSpPr>
        <p:spPr>
          <a:xfrm>
            <a:off x="1948542" y="1763485"/>
            <a:ext cx="2982686" cy="4049485"/>
          </a:xfrm>
          <a:prstGeom prst="cloudCallou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tx1"/>
                </a:solidFill>
              </a:rPr>
              <a:t>infoblox</a:t>
            </a:r>
            <a:r>
              <a:rPr lang="en-IN" dirty="0">
                <a:solidFill>
                  <a:schemeClr val="tx1"/>
                </a:solidFill>
              </a:rPr>
              <a:t> cloud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A7C4C1-A54A-0B80-4FF0-17F0A2AAD0A9}"/>
              </a:ext>
            </a:extLst>
          </p:cNvPr>
          <p:cNvSpPr/>
          <p:nvPr/>
        </p:nvSpPr>
        <p:spPr>
          <a:xfrm>
            <a:off x="5856513" y="1436914"/>
            <a:ext cx="3548743" cy="513805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CEF4AE-17D2-4CB8-D40F-26A7EEADEC16}"/>
              </a:ext>
            </a:extLst>
          </p:cNvPr>
          <p:cNvSpPr/>
          <p:nvPr/>
        </p:nvSpPr>
        <p:spPr>
          <a:xfrm>
            <a:off x="10156371" y="1763485"/>
            <a:ext cx="1328058" cy="11423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b="1" dirty="0">
                <a:solidFill>
                  <a:schemeClr val="tx1"/>
                </a:solidFill>
              </a:rPr>
              <a:t>http-destination-server1</a:t>
            </a:r>
          </a:p>
        </p:txBody>
      </p:sp>
      <p:pic>
        <p:nvPicPr>
          <p:cNvPr id="6" name="Graphic 5" descr="Bald woman head">
            <a:extLst>
              <a:ext uri="{FF2B5EF4-FFF2-40B4-BE49-F238E27FC236}">
                <a16:creationId xmlns:a16="http://schemas.microsoft.com/office/drawing/2014/main" id="{7D64D238-12A3-395E-63EE-B65FE28C7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5686" y="2905805"/>
            <a:ext cx="707571" cy="991281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BCF61A3-8BC1-A728-D205-01DB1D5795F1}"/>
              </a:ext>
            </a:extLst>
          </p:cNvPr>
          <p:cNvSpPr/>
          <p:nvPr/>
        </p:nvSpPr>
        <p:spPr>
          <a:xfrm>
            <a:off x="5856514" y="2639445"/>
            <a:ext cx="990600" cy="76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b="1" dirty="0" err="1">
                <a:solidFill>
                  <a:schemeClr val="tx1"/>
                </a:solidFill>
              </a:rPr>
              <a:t>Grpc</a:t>
            </a:r>
            <a:r>
              <a:rPr lang="en-IN" sz="1000" b="1" dirty="0">
                <a:solidFill>
                  <a:schemeClr val="tx1"/>
                </a:solidFill>
              </a:rPr>
              <a:t>-in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49DD64-4CE6-3F67-859D-479B8ADBD2E1}"/>
              </a:ext>
            </a:extLst>
          </p:cNvPr>
          <p:cNvSpPr/>
          <p:nvPr/>
        </p:nvSpPr>
        <p:spPr>
          <a:xfrm>
            <a:off x="7772400" y="4587987"/>
            <a:ext cx="990600" cy="762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900" b="1" dirty="0">
                <a:solidFill>
                  <a:schemeClr val="tx1"/>
                </a:solidFill>
              </a:rPr>
              <a:t>http-out service</a:t>
            </a:r>
          </a:p>
          <a:p>
            <a:pPr algn="ctr"/>
            <a:endParaRPr lang="en-IN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5F2A7F-4169-E0C4-DDB9-778130725008}"/>
              </a:ext>
            </a:extLst>
          </p:cNvPr>
          <p:cNvCxnSpPr>
            <a:cxnSpLocks/>
          </p:cNvCxnSpPr>
          <p:nvPr/>
        </p:nvCxnSpPr>
        <p:spPr>
          <a:xfrm flipV="1">
            <a:off x="1023255" y="3429000"/>
            <a:ext cx="1055916" cy="130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590E763-298D-BD45-4594-51AA9D893929}"/>
              </a:ext>
            </a:extLst>
          </p:cNvPr>
          <p:cNvCxnSpPr/>
          <p:nvPr/>
        </p:nvCxnSpPr>
        <p:spPr>
          <a:xfrm flipV="1">
            <a:off x="4865913" y="3091541"/>
            <a:ext cx="990600" cy="97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13E5026-3FA0-F56C-F118-A533E7D5CD53}"/>
              </a:ext>
            </a:extLst>
          </p:cNvPr>
          <p:cNvCxnSpPr>
            <a:cxnSpLocks/>
          </p:cNvCxnSpPr>
          <p:nvPr/>
        </p:nvCxnSpPr>
        <p:spPr>
          <a:xfrm flipV="1">
            <a:off x="8730342" y="2519703"/>
            <a:ext cx="1447800" cy="2253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AE75797-3CBF-ECFD-1F49-18205400CCB9}"/>
              </a:ext>
            </a:extLst>
          </p:cNvPr>
          <p:cNvCxnSpPr>
            <a:cxnSpLocks/>
          </p:cNvCxnSpPr>
          <p:nvPr/>
        </p:nvCxnSpPr>
        <p:spPr>
          <a:xfrm>
            <a:off x="6868885" y="3173184"/>
            <a:ext cx="1121229" cy="1447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F09AAA7-915C-135B-4217-FC9D05DE8C4E}"/>
              </a:ext>
            </a:extLst>
          </p:cNvPr>
          <p:cNvSpPr txBox="1"/>
          <p:nvPr/>
        </p:nvSpPr>
        <p:spPr>
          <a:xfrm>
            <a:off x="239485" y="2666999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user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F3A6B3-E48B-110A-A0C2-F0EF90E0246D}"/>
              </a:ext>
            </a:extLst>
          </p:cNvPr>
          <p:cNvSpPr txBox="1"/>
          <p:nvPr/>
        </p:nvSpPr>
        <p:spPr>
          <a:xfrm>
            <a:off x="1164771" y="3211283"/>
            <a:ext cx="697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Create</a:t>
            </a:r>
          </a:p>
          <a:p>
            <a:r>
              <a:rPr lang="en-IN" sz="1200" b="1" dirty="0"/>
              <a:t>Flow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572377D-5333-5A20-057E-6F5271D1F883}"/>
              </a:ext>
            </a:extLst>
          </p:cNvPr>
          <p:cNvSpPr txBox="1"/>
          <p:nvPr/>
        </p:nvSpPr>
        <p:spPr>
          <a:xfrm>
            <a:off x="4865911" y="2906484"/>
            <a:ext cx="65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</a:t>
            </a:r>
          </a:p>
          <a:p>
            <a:r>
              <a:rPr lang="en-IN" sz="1200" b="1" dirty="0"/>
              <a:t>config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51CF60-7B80-5CCD-78FE-F61CE687A09E}"/>
              </a:ext>
            </a:extLst>
          </p:cNvPr>
          <p:cNvSpPr txBox="1"/>
          <p:nvPr/>
        </p:nvSpPr>
        <p:spPr>
          <a:xfrm>
            <a:off x="7173681" y="3624942"/>
            <a:ext cx="65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</a:t>
            </a:r>
          </a:p>
          <a:p>
            <a:r>
              <a:rPr lang="en-IN" sz="1200" b="1" dirty="0"/>
              <a:t>data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9FAC99-6B0C-7C93-8ECD-4BC2CA8DD51C}"/>
              </a:ext>
            </a:extLst>
          </p:cNvPr>
          <p:cNvSpPr txBox="1"/>
          <p:nvPr/>
        </p:nvSpPr>
        <p:spPr>
          <a:xfrm>
            <a:off x="9176651" y="3668485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Flow 1</a:t>
            </a:r>
          </a:p>
          <a:p>
            <a:r>
              <a:rPr lang="en-IN" sz="1200" b="1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4275762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80</TotalTime>
  <Words>221</Words>
  <Application>Microsoft Office PowerPoint</Application>
  <PresentationFormat>Widescreen</PresentationFormat>
  <Paragraphs>80</Paragraphs>
  <Slides>13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2013 - 2022 Theme</vt:lpstr>
      <vt:lpstr> Feature Demo: Multiple Traffic Flow Support </vt:lpstr>
      <vt:lpstr>PowerPoint Presentation</vt:lpstr>
      <vt:lpstr>Multiple Traffic Flow Support: syslog-out flows </vt:lpstr>
      <vt:lpstr>PowerPoint Presentation</vt:lpstr>
      <vt:lpstr>PowerPoint Presentation</vt:lpstr>
      <vt:lpstr>Multiple Traffic Flow Support: syslog-out flows DEMO </vt:lpstr>
      <vt:lpstr>PowerPoint Presentation</vt:lpstr>
      <vt:lpstr>Multiple Traffic Flow Support: http-out flows </vt:lpstr>
      <vt:lpstr>PowerPoint Presentation</vt:lpstr>
      <vt:lpstr>PowerPoint Presentation</vt:lpstr>
      <vt:lpstr>Multiple Traffic Flow Support: http-out flows DEMO </vt:lpstr>
      <vt:lpstr>PowerPoint Presentation</vt:lpstr>
      <vt:lpstr>Thank you!!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 Patil1</dc:creator>
  <cp:lastModifiedBy>Rahul Patil1</cp:lastModifiedBy>
  <cp:revision>5</cp:revision>
  <dcterms:created xsi:type="dcterms:W3CDTF">2025-02-24T13:46:26Z</dcterms:created>
  <dcterms:modified xsi:type="dcterms:W3CDTF">2025-08-08T23:08:43Z</dcterms:modified>
</cp:coreProperties>
</file>

<file path=docProps/thumbnail.jpeg>
</file>